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activeX/activeX1.xml" ContentType="application/vnd.ms-office.activeX+xml"/>
  <Override PartName="/ppt/activeX/activeX1.bin" ContentType="application/vnd.ms-office.activeX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activeX/activeX2.xml" ContentType="application/vnd.ms-office.activeX+xml"/>
  <Override PartName="/ppt/activeX/activeX2.bin" ContentType="application/vnd.ms-office.activeX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activeX/activeX3.xml" ContentType="application/vnd.ms-office.activeX+xml"/>
  <Override PartName="/ppt/activeX/activeX3.bin" ContentType="application/vnd.ms-office.activeX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activeX/activeX4.xml" ContentType="application/vnd.ms-office.activeX+xml"/>
  <Override PartName="/ppt/activeX/activeX4.bin" ContentType="application/vnd.ms-office.activeX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activeX/activeX5.xml" ContentType="application/vnd.ms-office.activeX+xml"/>
  <Override PartName="/ppt/activeX/activeX5.bin" ContentType="application/vnd.ms-office.activeX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639" r:id="rId3"/>
    <p:sldId id="650" r:id="rId4"/>
    <p:sldId id="654" r:id="rId5"/>
    <p:sldId id="661" r:id="rId6"/>
    <p:sldId id="666" r:id="rId7"/>
    <p:sldId id="662" r:id="rId8"/>
    <p:sldId id="651" r:id="rId9"/>
    <p:sldId id="653" r:id="rId10"/>
    <p:sldId id="665" r:id="rId11"/>
  </p:sldIdLst>
  <p:sldSz cx="9144000" cy="6858000" type="screen4x3"/>
  <p:notesSz cx="6858000" cy="9144000"/>
  <p:custDataLst>
    <p:tags r:id="rId14"/>
  </p:custData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5050"/>
    <a:srgbClr val="000066"/>
    <a:srgbClr val="FFCCCC"/>
    <a:srgbClr val="D60093"/>
    <a:srgbClr val="990099"/>
    <a:srgbClr val="00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71864" autoAdjust="0"/>
  </p:normalViewPr>
  <p:slideViewPr>
    <p:cSldViewPr>
      <p:cViewPr>
        <p:scale>
          <a:sx n="50" d="100"/>
          <a:sy n="50" d="100"/>
        </p:scale>
        <p:origin x="-108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372FB0E-0E38-4684-9BA9-3BB1A3E5A4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449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2F9E323-8EEA-4EAB-9C5E-0AC44DFADC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9E323-8EEA-4EAB-9C5E-0AC44DFADCA6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548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本次談論主題：堅定戒癮的決心，做好戒癮的準備。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做這件事情之前，我們上了一些課，了解許多毒品對我們的危害，也聽到一些戒癮的方法及相關的資源。更重要的是，要回到原本的自己，必須擬定好一個戒癮計畫，戒癮的準備，最重要的一件事情，就是先擬定自己的計畫，其中，有兩件事情要做，第一件事情就是要設定自己的目標，目標的設定原則，第一，可以分階段；第二，要具體、清楚，而且是可以達成的，如果目標過於遙遠、空泛，可能會給自己很大的挫折，甚至，如果不是一個能夠達成的目標，就會一直覺得再多的努力都沒有效果，乾脆放棄好了！所以，在擬訂計畫時，首先要設定目標，目標分為短期、中期和長期，比方，原來每天要使用海洛因五到六次，每次施打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到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30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毫升，一天要花四、五千元，則目標可以設定為一星期內，將海洛因的注射次數，降為一天三次，或一個月後，降為一天一次，這樣具體、明確的目標。 短期可能是以一個月為目標，中期可能訂為三個月到半年，希望三個月到半年之後，自己變成什麼樣的狀態，而長期目標是指一年以後。大家可以先從短期目標開始擬定。 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其次，計畫應做的第二件事情，是擬定好目標之後，選擇達成這個目標的方法。舉例來說，很多人都在學習烘培，希望自己可以成為一個烘培師傅，可是，為了達到這個目標，可能得思考要用什麼樣的方法去達成，是要上專家開辦的烘焙才藝班？還是自己買書來看？還是買光碟片自學？又或者是要離開這裡，到比較遠的地方去拜師學藝？以及需要多少時間，去達成這樣的目標？另外，我有多少可以運用的資源，包括時間、金錢、其他人可以給予的協助或支持。選擇的方法，不見得可以立即達成自己設定的目標，然而，在設定目標的同時，也要選擇可以對應的方法，例如很多海洛因成癮者，下定決心想要戒除，可是短期內突然停用，可能是很痛苦的，所以，建議選擇先參加美沙冬或是丁基原啡因替代治療，並將目標設定為一段時間內，能夠停止使用海洛因，之後幾個月，連美沙冬或是丁基原啡因都可以停止使用。再者，每天使用愷他命的人，可以設定一個目標，希望一個月內，減少使用次數至一個禮拜只吸一次Ｋ菸，這就是設定目標的方式。至於對應的方法， 剛剛提到可以選擇替代治療，或是將自己關在家，完全不出去接觸任何人，然後在家裡讓自己忍受痛苦，又或是到醫院住院戒治。然而，使用Ｋ菸的人，可以選擇不將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K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菸帶在身上，並把自己原來有在使用毒品的朋友，全都斷絕來往。但，每個人選擇的方法，可能都不太相同， 建議大家要清楚且具體地思考自己的計畫。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接下來，請大家思考一下自己的戒癮計畫，然後在「我的戒癮計畫」工作表上，寫下自己短期跟中期的戒癮目標，表上也有一些方法供大家勾選，如果覺得不夠可以自己補充。寫好之後，請大家分組討論，把自己的計畫和自己同組的人說明與分享，彼此交流、討論，聽聽別人的計畫，並視需要給予一些具體而清楚的建議，同時，透過這樣的過程，再修正自己的計畫。</a:t>
            </a:r>
            <a:endParaRPr lang="en-US" altLang="zh-TW" sz="1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9E323-8EEA-4EAB-9C5E-0AC44DFADCA6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4274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9E323-8EEA-4EAB-9C5E-0AC44DFADCA6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590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現在，我們應該做些挑戰。假設從今天開始，給大家三個月的時間，如果你有絕對的把握在這三個月內完全戒除，不再使用毒品，就給自己打一百分。相反的，如果你覺得三個月後，還是沒有辦法擺脫這個東西，就給自己打零分，請大家想一想，現在會給自己打幾分？認為自己一百分的，請到台上來； 認為自己大概八十分的，請站在左邊；認為自己大概只有六十分正好及格的，請站到右邊；認為自己的確很困難、不太有把握，大概只有三十分的，請站到後面； 認為自己經過三個月，仍然沒有辦法擺脫毒品的，則請站在教室的最後端。接著，互相挑戰，先請一百分的人，和大家說明自己的戒毒計畫。然後再邀請不同分數的人，也說一說自己的狀況，最後請給自己六十分、或是三十分，甚至零分的人，說一說那些給自己一百分的人，他們的戒毒計畫，真的完全天衣無縫嗎？請大家給予挑戰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9E323-8EEA-4EAB-9C5E-0AC44DFADCA6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945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9E323-8EEA-4EAB-9C5E-0AC44DFADCA6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590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現在，也請一百分的人，對於其他人的挑戰給予一些回應，如果朋友再來找你，你會怎麼辦？有人會說，我要離開這裡，搬到比較遠的地方，讓這些朋友找不到我，這是一個方法。接下來，和大家介紹幾個比較簡單的作法，曾經有個病人，是一個大工廠的老闆，資產五億多，可是因為他用了海洛因，導致很多的房產、地產都賣掉，最後連公司也關掉，因此，他認為自己不戒不行，為了戒癮，，他請他的老婆、家人，給他弄了一個房間，讓他一個人關在那個房間裡，只由家人給他送食物。由於那時沒有美沙冬及丁基原啡因等替代治療，所以，當他面對很多身體上的不舒服，像打呵欠、 流鼻水、流眼淚時，他非常地想離開那個房間，可是家人將門鎖住了，於是他做了一件非常重要的事情，他請家人把他當時的狀況拍成照片，放在自己的皮夾上，每當想要掏出皮夾去買毒品時，他就會看到那張照片，心想：原來，那時的我那麼慘，我不能再去碰毒品，如果碰了，我會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……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。這是他選擇的方法，透過隨時帶著這張護身符，提醒自己不能再碰毒品，如果再去碰，可能這一輩子都完了。藉由這個案例告訴大家，或許可以在自己身上帶一些護身符，以清楚告訴自己，為什麼要戒毒 ？如果不戒，我會面臨什麼樣的後果。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其次，我們要怎樣斷絕跟吸毒朋友的聯繫。有人會說：我就搬家，這是一個方法。但是，對很多人而言，要搬離自己長期居住的地方，是很困難的，所以，建議將最方便與人家溝通的手機號碼換掉，甚至建議於一段時間內，都不要自己接電話，請家人、朋友幫忙過濾電話，並於出門時請家人陪同。或許很多人覺得不舒服，甚至覺得不被信任，可是大家想想，為什麼人家不信任你？是否因為自己過去的一些行為，讓自己失去控制，才需要別人的幫忙。也因此，建議在擬定計畫時，應該將這一部分加以考量。然而，先前的課程和大家說明過，一旦成癮，它會形成一個很重要的記憶，而這個記憶會持續很久，非常難被消除，以至於每次接觸到什麼人、什麼東西、什麼地點、做些什麼事情的時候，就會想要去用毒品，舉個例子，曾有個病人，每次到醫院來治療的時候，都會經過一個十字路口，當這個路口紅燈時，他總有一股衝動想左轉，往以前某個藥頭住的地方去拿東西，所以，現在當他開車經過那個路口，都很怕遇到紅燈，怕自己可能因為停下來，而往左轉。但是，因為需要這樣不斷地警惕自己，對他來講也很困擾，因此，治療人員告訴他：那你今天到醫院來，除了這一條路以外，有沒有別條路可以走？也就是每個人要對自己的戒癮這條路，做一些調整、修正及改變。比方，吃檳榔的人常常會在固定的檳榔攤、固定的時間、跟固定的人買檳榔，所以，我們會建議他改變平常習慣走的路，經由不同的路，避免喚起想要再次使用的記憶，這就是一個方法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擬訂計畫時，也可以想想，我們生活中有非常多的習慣是和毒品或成癮物質連結在一起，因此，當我們要改變這些和毒品相關的習慣，則建議透過新習慣的養成來取代這些舊有的習慣，這就是在擬訂計畫時，可以選擇的方法 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另外，拒絕技巧也非常重要，當今天在路上遇到一個吸毒的朋友，那個朋友很好心的來打招呼，順便邀約一起去用一下，這時該怎麼辦？有關拒絕技巧的課程，大家可以自行涉略、練習。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9E323-8EEA-4EAB-9C5E-0AC44DFADCA6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5574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然而，萬一很不幸地真的無法拒絕別人，也很難克制自己想用的衝動，甚至想說：已經戒癮那麼久了，用一點，應該沒有關係；或者說：我最近真的心情不太好，也睡不好，就用一點，讓自己心情好一點，晚上好睡一點。但是，這樣的「語言」，都有可能引發我們「復發」。過去很多人因為這樣的原因復發，就氣餒的覺得：唉！我已經努力了那麼久，但又這樣子，應該沒有機會、沒有希望了，一輩子也擺脫不掉了，因此放棄戒癮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這邊提醒大家，當我們教一個小孩子在學習走路的時候，如果走一走，跌倒了，我們會怎麼辦？難道是把他叫起來，打他的屁股說：怎麼那麼笨，連走路都不會！？還應該不是，而是過去和他說：沒關係，再努力，再試試看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相同的，在戒癮過程中，難免會遇到困難、遇到挫折，就像學走路的孩子跌倒一樣，難道因為跌倒就放棄學習走路嗎？還是因為跌倒就覺得自己不行，沒有辦法繼續學習了呢？應該都不是，這時，除了要告訴自己「我還可以繼續努力」，更重要的是，在這個過程中，要找到一些支持我們的力量。這樣的支持力量有很多種，有的人可能會去寺廟、去教會、去尋求信仰。記得曾有個病人，他參加美沙冬替代治療很多年，有天問他：這幾年，你曾經用過幾次海洛因？他告訴我，他很努力，過去一年都沒有再去用海洛因，因為他每天都到廟裡做志工，幫寺廟做清掃的工作，而且他曾經在神明面前發誓「不再去碰毒品」，結果，有一次偷偷的用，當天回家後，就感到非常地不舒服，也一直做惡夢，甚至夢到神明來警告他，讓他下定決心「不能再碰」，所以，信仰可以是很重要的支持力量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另外，相信大家都聽過劉民和牧師的故事，劉牧師是香港人，本來想要做黑社會的老大，但是因為不幸沾染毒品，在香港，黑社會老大是不能碰毒品的，因此，他來臺灣待了兩個禮拜，心想：我已經沒有碰毒品了，就很高興地回香港。本來想說，一下飛機要回到家裡跟他媽媽說：媽媽，我已經把毒品戒掉了。結果，沒想到當他下飛機的第一件事情，竟是跑去找藥頭繼續用毒。經過幾個月，他發現還是得戒掉，所以他又來臺灣，一待兩個月，心想：上次兩個禮拜，這次兩個月應該足夠。結果回到香港，還是去找毒品。最後，他決定再到臺灣，這一待就待了很久，他說：毒品好像我們內心的魔鬼，這是心魔，光靠人自己的力量，是無法跟魔鬼對抗。因此，他相信需要靠神的力量。這個故事不在傳教，只是說明信仰對某些想戒癮的人來說，是件非常重要的事情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許多戒癮的人，在戒癮過程中，會遇到很多的復發危機，此時需要的是被關心、被鼓勵！更重要的是，要檢視自己：究竟發生了什麼事？是遇到了什麼樣的朋友？還是遇到了什麼樣的挫折？讓自己的心情會有這樣的衝動，想再去使用這個東西，而這樣一個檢討自己戒癮計畫的過程，妳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你會發現，原來擬訂的戒癮方式可能有一些困難，需要稍微修正，就可以繼續努力往前走，而不是輕易放棄自己。</a:t>
            </a:r>
            <a:endParaRPr kumimoji="1"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想要戒癮成功，不只是靠自己就可以，還需要很多人給予支持和協助。試問今天在妳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你的周遭，有些什麼人可以幫忙妳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你、協助妳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你？除了靠自己、家人、朋友，也許工作上的同事、上司、老闆，也都可能可以給我們一些力量，然而，這些力量裡，有些是將我們拉起來的正向力量，有些卻是讓我們向下沉淪的負向力量，這兩股力量會形成一個拉鋸戰，這時，個人意志是決定戒與不戒很重要的關鍵。也因此，在計畫裡請大家想一想，哪些人是可以給予幫忙的？除了家人、親友、周遭的支持力量外，還有醫療及非醫療的力量，也都可以好好運用。</a:t>
            </a:r>
            <a:endParaRPr lang="en-US" altLang="zh-TW" sz="1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9E323-8EEA-4EAB-9C5E-0AC44DFADCA6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0048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經過這樣的一個課程，大家擬訂了戒癮計畫，了解到自己的目標，也了解到自己要選擇的方法，以及在這些戒癮過程中，可能會遇到的困難和挑戰，還有可以幫助我們的正向力量。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最後，請各位當著所有人的面前宣誓！從今天開始，我願意努力擺脫毒品對我的糾纏。我願意努力讓自己過得更健康、更快樂。我願意努力不讓周遭的人對我感到失望，不讓他們痛苦。我願意努力為自己的美好將來打拼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9E323-8EEA-4EAB-9C5E-0AC44DFADCA6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0620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9E323-8EEA-4EAB-9C5E-0AC44DFADCA6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140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4836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691587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6121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6121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763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1452-581D-4122-95EE-3056A48A6749}" type="datetimeFigureOut">
              <a:rPr lang="zh-TW" altLang="en-US" smtClean="0"/>
              <a:t>2015/8/3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B623-D346-4361-8A81-90EF643A6A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6858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1452-581D-4122-95EE-3056A48A6749}" type="datetimeFigureOut">
              <a:rPr lang="zh-TW" altLang="en-US" smtClean="0"/>
              <a:t>2015/8/3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B623-D346-4361-8A81-90EF643A6A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590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1452-581D-4122-95EE-3056A48A6749}" type="datetimeFigureOut">
              <a:rPr lang="zh-TW" altLang="en-US" smtClean="0"/>
              <a:t>2015/8/3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B623-D346-4361-8A81-90EF643A6A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508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1452-581D-4122-95EE-3056A48A6749}" type="datetimeFigureOut">
              <a:rPr lang="zh-TW" altLang="en-US" smtClean="0"/>
              <a:t>2015/8/3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B623-D346-4361-8A81-90EF643A6A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329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1452-581D-4122-95EE-3056A48A6749}" type="datetimeFigureOut">
              <a:rPr lang="zh-TW" altLang="en-US" smtClean="0"/>
              <a:t>2015/8/3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B623-D346-4361-8A81-90EF643A6A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5762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1452-581D-4122-95EE-3056A48A6749}" type="datetimeFigureOut">
              <a:rPr lang="zh-TW" altLang="en-US" smtClean="0"/>
              <a:t>2015/8/3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B623-D346-4361-8A81-90EF643A6A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9414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57126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1452-581D-4122-95EE-3056A48A6749}" type="datetimeFigureOut">
              <a:rPr lang="zh-TW" altLang="en-US" smtClean="0"/>
              <a:t>2015/8/3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B623-D346-4361-8A81-90EF643A6A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587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115713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1452-581D-4122-95EE-3056A48A6749}" type="datetimeFigureOut">
              <a:rPr lang="zh-TW" altLang="en-US" smtClean="0"/>
              <a:t>2015/8/3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B623-D346-4361-8A81-90EF643A6A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071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1452-581D-4122-95EE-3056A48A6749}" type="datetimeFigureOut">
              <a:rPr lang="zh-TW" altLang="en-US" smtClean="0"/>
              <a:t>2015/8/3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B623-D346-4361-8A81-90EF643A6A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7915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1452-581D-4122-95EE-3056A48A6749}" type="datetimeFigureOut">
              <a:rPr lang="zh-TW" altLang="en-US" smtClean="0"/>
              <a:t>2015/8/3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B623-D346-4361-8A81-90EF643A6A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87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3783990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844675"/>
            <a:ext cx="40386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386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01794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9167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172929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95120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204689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9972301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20060608-OK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16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9975" y="260350"/>
            <a:ext cx="6286500" cy="9985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9CCFF">
                <a:alpha val="60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4675"/>
            <a:ext cx="82296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9" name="Text Box 8"/>
          <p:cNvSpPr txBox="1">
            <a:spLocks noChangeArrowheads="1"/>
          </p:cNvSpPr>
          <p:nvPr userDrawn="1"/>
        </p:nvSpPr>
        <p:spPr bwMode="auto">
          <a:xfrm>
            <a:off x="0" y="6308725"/>
            <a:ext cx="684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1D9C01F-2FC5-4812-8F7F-A904A801B07F}" type="slidenum">
              <a:rPr lang="en-US" altLang="zh-TW" sz="1600" b="1" smtClean="0">
                <a:solidFill>
                  <a:srgbClr val="000066"/>
                </a:solidFill>
                <a:latin typeface="Monotype Corsiva" pitchFamily="66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600" b="1" smtClean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1030" name="Rectangle 10"/>
          <p:cNvSpPr>
            <a:spLocks noChangeArrowheads="1"/>
          </p:cNvSpPr>
          <p:nvPr userDrawn="1"/>
        </p:nvSpPr>
        <p:spPr bwMode="auto">
          <a:xfrm>
            <a:off x="5292725" y="6453188"/>
            <a:ext cx="2087563" cy="404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0" y="188913"/>
            <a:ext cx="3419475" cy="703262"/>
            <a:chOff x="0" y="119"/>
            <a:chExt cx="2154" cy="443"/>
          </a:xfrm>
        </p:grpSpPr>
        <p:graphicFrame>
          <p:nvGraphicFramePr>
            <p:cNvPr id="1033" name="Object 14"/>
            <p:cNvGraphicFramePr>
              <a:graphicFrameLocks noChangeAspect="1"/>
            </p:cNvGraphicFramePr>
            <p:nvPr userDrawn="1"/>
          </p:nvGraphicFramePr>
          <p:xfrm>
            <a:off x="0" y="119"/>
            <a:ext cx="431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4" name="PhotoImpact" r:id="rId16" imgW="6590476" imgH="5498413" progId="PI3.Image">
                    <p:embed/>
                  </p:oleObj>
                </mc:Choice>
                <mc:Fallback>
                  <p:oleObj name="PhotoImpact" r:id="rId16" imgW="6590476" imgH="5498413" progId="PI3.Image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19"/>
                          <a:ext cx="431" cy="3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4" name="Text Box 15"/>
            <p:cNvSpPr txBox="1">
              <a:spLocks noChangeArrowheads="1"/>
            </p:cNvSpPr>
            <p:nvPr userDrawn="1"/>
          </p:nvSpPr>
          <p:spPr bwMode="auto">
            <a:xfrm>
              <a:off x="340" y="157"/>
              <a:ext cx="816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zh-TW" altLang="en-US" sz="1100" b="1" smtClean="0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行政院衛生署</a:t>
              </a:r>
            </a:p>
          </p:txBody>
        </p:sp>
        <p:sp>
          <p:nvSpPr>
            <p:cNvPr id="1035" name="Text Box 16"/>
            <p:cNvSpPr txBox="1">
              <a:spLocks noChangeArrowheads="1"/>
            </p:cNvSpPr>
            <p:nvPr userDrawn="1"/>
          </p:nvSpPr>
          <p:spPr bwMode="auto">
            <a:xfrm>
              <a:off x="385" y="293"/>
              <a:ext cx="681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zh-TW" altLang="en-US" sz="1100" b="1" smtClean="0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嘉南療養院</a:t>
              </a:r>
            </a:p>
          </p:txBody>
        </p:sp>
        <p:sp>
          <p:nvSpPr>
            <p:cNvPr id="1036" name="Text Box 17"/>
            <p:cNvSpPr txBox="1">
              <a:spLocks noChangeArrowheads="1"/>
            </p:cNvSpPr>
            <p:nvPr userDrawn="1"/>
          </p:nvSpPr>
          <p:spPr bwMode="auto">
            <a:xfrm>
              <a:off x="0" y="408"/>
              <a:ext cx="215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1000" b="1" smtClean="0">
                  <a:solidFill>
                    <a:srgbClr val="FF0066"/>
                  </a:solidFill>
                </a:rPr>
                <a:t>Jinan Mental Hospital, DOH</a:t>
              </a:r>
            </a:p>
          </p:txBody>
        </p:sp>
      </p:grpSp>
      <p:sp>
        <p:nvSpPr>
          <p:cNvPr id="1032" name="Text Box 20"/>
          <p:cNvSpPr txBox="1">
            <a:spLocks noChangeArrowheads="1"/>
          </p:cNvSpPr>
          <p:nvPr userDrawn="1"/>
        </p:nvSpPr>
        <p:spPr bwMode="auto">
          <a:xfrm>
            <a:off x="5578475" y="6453188"/>
            <a:ext cx="1873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1200" b="1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安全 </a:t>
            </a:r>
            <a:r>
              <a:rPr lang="en-US" altLang="zh-TW" sz="1200" b="1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/ </a:t>
            </a:r>
            <a:r>
              <a:rPr lang="zh-TW" altLang="en-US" sz="1200" b="1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關懷 </a:t>
            </a:r>
            <a:r>
              <a:rPr lang="en-US" altLang="zh-TW" sz="1200" b="1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/ </a:t>
            </a:r>
            <a:r>
              <a:rPr lang="zh-TW" altLang="en-US" sz="1200" b="1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尊重 </a:t>
            </a:r>
            <a:r>
              <a:rPr lang="en-US" altLang="zh-TW" sz="1200" b="1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/ </a:t>
            </a:r>
            <a:r>
              <a:rPr lang="zh-TW" altLang="en-US" sz="1200" b="1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創新</a:t>
            </a:r>
            <a:r>
              <a:rPr lang="zh-TW" altLang="en-US" sz="1200" smtClean="0">
                <a:solidFill>
                  <a:schemeClr val="accent2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Arial" charset="0"/>
          <a:ea typeface="標楷體" pitchFamily="65" charset="-120"/>
          <a:cs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Arial" charset="0"/>
          <a:ea typeface="標楷體" pitchFamily="65" charset="-120"/>
          <a:cs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Arial" charset="0"/>
          <a:ea typeface="標楷體" pitchFamily="65" charset="-120"/>
          <a:cs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Arial" charset="0"/>
          <a:ea typeface="標楷體" pitchFamily="65" charset="-120"/>
          <a:cs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Arial" charset="0"/>
          <a:ea typeface="標楷體" pitchFamily="65" charset="-120"/>
          <a:cs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Arial" charset="0"/>
          <a:ea typeface="標楷體" pitchFamily="65" charset="-120"/>
          <a:cs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Arial" charset="0"/>
          <a:ea typeface="標楷體" pitchFamily="65" charset="-120"/>
          <a:cs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Arial" charset="0"/>
          <a:ea typeface="標楷體" pitchFamily="65" charset="-120"/>
          <a:cs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Blip>
          <a:blip r:embed="rId18"/>
        </a:buBlip>
        <a:defRPr kumimoji="1" sz="3200">
          <a:solidFill>
            <a:srgbClr val="008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kumimoji="1" sz="2800">
          <a:solidFill>
            <a:srgbClr val="8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61452-581D-4122-95EE-3056A48A6749}" type="datetimeFigureOut">
              <a:rPr lang="zh-TW" altLang="en-US" smtClean="0"/>
              <a:t>2015/8/3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4B623-D346-4361-8A81-90EF643A6AC1}" type="slidenum">
              <a:rPr lang="zh-TW" altLang="en-US" smtClean="0"/>
              <a:t>‹#›</a:t>
            </a:fld>
            <a:endParaRPr lang="zh-TW" alt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177754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ontrol" Target="../activeX/activeX2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3.xml"/><Relationship Id="rId7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ontrol" Target="../activeX/activeX4.xml"/><Relationship Id="rId7" Type="http://schemas.openxmlformats.org/officeDocument/2006/relationships/image" Target="../media/image4.png"/><Relationship Id="rId2" Type="http://schemas.openxmlformats.org/officeDocument/2006/relationships/tags" Target="../tags/tag14.xml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5.xml"/><Relationship Id="rId7" Type="http://schemas.openxmlformats.org/officeDocument/2006/relationships/image" Target="../media/image15.png"/><Relationship Id="rId2" Type="http://schemas.openxmlformats.org/officeDocument/2006/relationships/tags" Target="../tags/tag16.xml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hyperlink" Target="http://tw.drugfreeworld.org/takeaction/drug-free-pledge-signing.html" TargetMode="Externa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87624" y="2060848"/>
            <a:ext cx="6913563" cy="93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9pPr>
          </a:lstStyle>
          <a:p>
            <a:pPr eaLnBrk="1" hangingPunct="1"/>
            <a:r>
              <a:rPr lang="zh-TW" altLang="en-US" sz="4800" kern="1200" dirty="0" smtClean="0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3000">
                      <a:schemeClr val="bg1"/>
                    </a:gs>
                    <a:gs pos="78000">
                      <a:srgbClr val="FFFF66"/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復元三部曲 </a:t>
            </a:r>
            <a:endParaRPr lang="zh-TW" altLang="en-US" sz="4800" kern="1200" dirty="0">
              <a:ln w="1905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43000">
                    <a:schemeClr val="bg1"/>
                  </a:gs>
                  <a:gs pos="78000">
                    <a:srgbClr val="FFFF66"/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16013" y="3501008"/>
            <a:ext cx="6913562" cy="936104"/>
          </a:xfrm>
          <a:prstGeom prst="roundRect">
            <a:avLst/>
          </a:prstGeom>
          <a:gradFill>
            <a:gsLst>
              <a:gs pos="100000">
                <a:srgbClr val="FFFFD1"/>
              </a:gs>
              <a:gs pos="0">
                <a:srgbClr val="FFD636"/>
              </a:gs>
              <a:gs pos="50000">
                <a:srgbClr val="FFF47F"/>
              </a:gs>
            </a:gsLst>
          </a:gradFill>
          <a:ln>
            <a:solidFill>
              <a:srgbClr val="FFC000"/>
            </a:solidFill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ctr" eaLnBrk="1" hangingPunct="1">
              <a:defRPr sz="3600" b="1" kern="0">
                <a:solidFill>
                  <a:srgbClr val="FF66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+mj-cs"/>
              </a:defRPr>
            </a:lvl1pPr>
            <a:lvl2pPr algn="ctr" eaLnBrk="0" hangingPunct="0">
              <a:defRPr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2pPr>
            <a:lvl3pPr algn="ctr" eaLnBrk="0" hangingPunct="0">
              <a:defRPr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3pPr>
            <a:lvl4pPr algn="ctr" eaLnBrk="0" hangingPunct="0">
              <a:defRPr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4pPr>
            <a:lvl5pPr algn="ctr" eaLnBrk="0" hangingPunct="0">
              <a:defRPr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008000"/>
                </a:solidFill>
              </a:rPr>
              <a:t>階段三：堅定戒毒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47763" y="1874838"/>
            <a:ext cx="69135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eaLnBrk="1" hangingPunct="1">
              <a:defRPr sz="4800" b="1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19000">
                      <a:schemeClr val="bg1"/>
                    </a:gs>
                    <a:gs pos="75000">
                      <a:srgbClr val="B1E739"/>
                    </a:gs>
                    <a:gs pos="100000">
                      <a:srgbClr val="329305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defRPr>
            </a:lvl1pPr>
            <a:lvl2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2pPr>
            <a:lvl3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3pPr>
            <a:lvl4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4pPr>
            <a:lvl5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9pPr>
          </a:lstStyle>
          <a:p>
            <a:r>
              <a:rPr lang="zh-TW" altLang="en-US" dirty="0"/>
              <a:t>復元三部曲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116013" y="404813"/>
            <a:ext cx="6913562" cy="647923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kern="1200" dirty="0" smtClean="0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3000">
                      <a:schemeClr val="bg1"/>
                    </a:gs>
                    <a:gs pos="90000">
                      <a:srgbClr val="B1E739"/>
                    </a:gs>
                    <a:gs pos="100000">
                      <a:srgbClr val="329305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我的戒癮計畫 </a:t>
            </a:r>
            <a:endParaRPr lang="zh-TW" altLang="en-US" sz="4000" kern="1200" dirty="0">
              <a:ln w="1905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43000">
                    <a:schemeClr val="bg1"/>
                  </a:gs>
                  <a:gs pos="90000">
                    <a:srgbClr val="B1E739"/>
                  </a:gs>
                  <a:gs pos="100000">
                    <a:srgbClr val="329305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4127" name="s63257a50a0f422db370ed0bafa35e9a" r:id="rId3" imgW="7057143" imgH="3968279"/>
        </mc:Choice>
        <mc:Fallback>
          <p:control name="s63257a50a0f422db370ed0bafa35e9a" r:id="rId3" imgW="7057143" imgH="3968279">
            <p:pic>
              <p:nvPicPr>
                <p:cNvPr id="0" name="s63257a50a0f422db370ed0bafa35e9a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6013" y="1692275"/>
                  <a:ext cx="7056437" cy="3968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907704" y="1211213"/>
            <a:ext cx="5256584" cy="488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eaLnBrk="1" hangingPunct="1">
              <a:defRPr sz="4800" b="1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19000">
                      <a:schemeClr val="bg1"/>
                    </a:gs>
                    <a:gs pos="75000">
                      <a:srgbClr val="B1E739"/>
                    </a:gs>
                    <a:gs pos="100000">
                      <a:srgbClr val="329305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defRPr>
            </a:lvl1pPr>
            <a:lvl2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2pPr>
            <a:lvl3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3pPr>
            <a:lvl4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4pPr>
            <a:lvl5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9pPr>
          </a:lstStyle>
          <a:p>
            <a:r>
              <a:rPr lang="zh-TW" altLang="en-US" dirty="0"/>
              <a:t>團體</a:t>
            </a:r>
            <a:r>
              <a:rPr lang="zh-TW" altLang="en-US" dirty="0" smtClean="0"/>
              <a:t>討論 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擬定戒癮計畫表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 smtClean="0"/>
              <a:t>10 - 15</a:t>
            </a:r>
            <a:r>
              <a:rPr lang="zh-TW" altLang="en-US" dirty="0" smtClean="0"/>
              <a:t>分鐘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083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116013" y="404813"/>
            <a:ext cx="6913562" cy="647923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kern="1200" dirty="0" smtClean="0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3000">
                      <a:schemeClr val="bg1"/>
                    </a:gs>
                    <a:gs pos="90000">
                      <a:srgbClr val="B1E739"/>
                    </a:gs>
                    <a:gs pos="100000">
                      <a:srgbClr val="329305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我如何調整渴求的心情</a:t>
            </a:r>
            <a:r>
              <a:rPr lang="zh-TW" altLang="en-US" sz="4000" kern="1200" dirty="0" smtClean="0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3000">
                      <a:schemeClr val="bg1"/>
                    </a:gs>
                    <a:gs pos="90000">
                      <a:srgbClr val="B1E739"/>
                    </a:gs>
                    <a:gs pos="100000">
                      <a:srgbClr val="329305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中圓體(P)"/>
                <a:ea typeface="華康中圓體(P)"/>
                <a:cs typeface="+mn-cs"/>
              </a:rPr>
              <a:t>？</a:t>
            </a:r>
            <a:r>
              <a:rPr lang="zh-TW" altLang="en-US" sz="4000" kern="1200" dirty="0" smtClean="0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3000">
                      <a:schemeClr val="bg1"/>
                    </a:gs>
                    <a:gs pos="90000">
                      <a:srgbClr val="B1E739"/>
                    </a:gs>
                    <a:gs pos="100000">
                      <a:srgbClr val="329305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 </a:t>
            </a:r>
            <a:endParaRPr lang="zh-TW" altLang="en-US" sz="4000" kern="1200" dirty="0">
              <a:ln w="1905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43000">
                    <a:schemeClr val="bg1"/>
                  </a:gs>
                  <a:gs pos="90000">
                    <a:srgbClr val="B1E739"/>
                  </a:gs>
                  <a:gs pos="100000">
                    <a:srgbClr val="329305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835337" y="5743823"/>
            <a:ext cx="7848872" cy="111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Blip>
                <a:blip r:embed="rId7"/>
              </a:buBlip>
              <a:defRPr kumimoji="1" sz="320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8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lvl="1" indent="-269875">
              <a:lnSpc>
                <a:spcPct val="150000"/>
              </a:lnSpc>
              <a:spcBef>
                <a:spcPct val="0"/>
              </a:spcBef>
            </a:pPr>
            <a:r>
              <a:rPr lang="zh-TW" altLang="en-US" sz="18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哪些情況下我會想再次使用非法藥物？</a:t>
            </a:r>
          </a:p>
          <a:p>
            <a:pPr marL="449263" lvl="1" indent="-269875">
              <a:lnSpc>
                <a:spcPct val="150000"/>
              </a:lnSpc>
              <a:spcBef>
                <a:spcPct val="0"/>
              </a:spcBef>
            </a:pPr>
            <a:r>
              <a:rPr lang="zh-TW" altLang="en-US" sz="18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我曾用哪些方法</a:t>
            </a:r>
            <a:r>
              <a:rPr lang="zh-TW" altLang="en-US" sz="1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克制再次使用非法藥物？</a:t>
            </a:r>
            <a:r>
              <a:rPr lang="zh-TW" altLang="en-US" sz="18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效果如何？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z="2800" b="1" kern="0" dirty="0" smtClean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800" b="1" kern="0" dirty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6175" name="se2836f886d646ea8638c89c439d445a" r:id="rId3" imgW="7057143" imgH="3970378"/>
        </mc:Choice>
        <mc:Fallback>
          <p:control name="se2836f886d646ea8638c89c439d445a" r:id="rId3" imgW="7057143" imgH="3970378">
            <p:pic>
              <p:nvPicPr>
                <p:cNvPr id="0" name="se2836f886d646ea8638c89c439d445a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6013" y="1690688"/>
                  <a:ext cx="7056437" cy="3970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91824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907704" y="1211213"/>
            <a:ext cx="5256584" cy="488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eaLnBrk="1" hangingPunct="1">
              <a:defRPr sz="4800" b="1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19000">
                      <a:schemeClr val="bg1"/>
                    </a:gs>
                    <a:gs pos="75000">
                      <a:srgbClr val="B1E739"/>
                    </a:gs>
                    <a:gs pos="100000">
                      <a:srgbClr val="329305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defRPr>
            </a:lvl1pPr>
            <a:lvl2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2pPr>
            <a:lvl3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3pPr>
            <a:lvl4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4pPr>
            <a:lvl5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9pPr>
          </a:lstStyle>
          <a:p>
            <a:r>
              <a:rPr lang="zh-TW" altLang="en-US" dirty="0"/>
              <a:t>團體</a:t>
            </a:r>
            <a:r>
              <a:rPr lang="zh-TW" altLang="en-US" dirty="0" smtClean="0"/>
              <a:t>討論 </a:t>
            </a:r>
            <a:r>
              <a:rPr lang="en-US" altLang="zh-TW" dirty="0" smtClean="0"/>
              <a:t>(</a:t>
            </a:r>
            <a:r>
              <a:rPr lang="zh-TW" altLang="en-US" dirty="0"/>
              <a:t>二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 smtClean="0"/>
              <a:t>10 - 15</a:t>
            </a:r>
            <a:r>
              <a:rPr lang="zh-TW" altLang="en-US" dirty="0" smtClean="0"/>
              <a:t>分鐘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7876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116013" y="404813"/>
            <a:ext cx="6913562" cy="647923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kern="1200" dirty="0" smtClean="0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3000">
                      <a:schemeClr val="bg1"/>
                    </a:gs>
                    <a:gs pos="90000">
                      <a:srgbClr val="B1E739"/>
                    </a:gs>
                    <a:gs pos="100000">
                      <a:srgbClr val="329305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我如何面對毒友的召喚</a:t>
            </a:r>
            <a:r>
              <a:rPr lang="zh-TW" altLang="en-US" sz="4000" kern="1200" dirty="0" smtClean="0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3000">
                      <a:schemeClr val="bg1"/>
                    </a:gs>
                    <a:gs pos="90000">
                      <a:srgbClr val="B1E739"/>
                    </a:gs>
                    <a:gs pos="100000">
                      <a:srgbClr val="329305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中圓體(P)"/>
                <a:ea typeface="華康中圓體(P)"/>
                <a:cs typeface="+mn-cs"/>
              </a:rPr>
              <a:t>？</a:t>
            </a:r>
            <a:r>
              <a:rPr lang="zh-TW" altLang="en-US" sz="4000" kern="1200" dirty="0" smtClean="0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3000">
                      <a:schemeClr val="bg1"/>
                    </a:gs>
                    <a:gs pos="90000">
                      <a:srgbClr val="B1E739"/>
                    </a:gs>
                    <a:gs pos="100000">
                      <a:srgbClr val="329305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 </a:t>
            </a:r>
            <a:endParaRPr lang="zh-TW" altLang="en-US" sz="4000" kern="1200" dirty="0">
              <a:ln w="1905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43000">
                    <a:schemeClr val="bg1"/>
                  </a:gs>
                  <a:gs pos="90000">
                    <a:srgbClr val="B1E739"/>
                  </a:gs>
                  <a:gs pos="100000">
                    <a:srgbClr val="329305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2340075" y="6093296"/>
            <a:ext cx="4824213" cy="576064"/>
          </a:xfrm>
        </p:spPr>
        <p:txBody>
          <a:bodyPr/>
          <a:lstStyle/>
          <a:p>
            <a:pPr marL="449263" lvl="1" indent="-269875">
              <a:spcBef>
                <a:spcPct val="0"/>
              </a:spcBef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毒友找我，去還是不去？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zh-TW" altLang="en-US" dirty="0" smtClean="0"/>
              <a:t> 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7198" name="s916bfda309445df856b34eef8074ba0" r:id="rId3" imgW="7059010" imgH="3970378"/>
        </mc:Choice>
        <mc:Fallback>
          <p:control name="s916bfda309445df856b34eef8074ba0" r:id="rId3" imgW="7059010" imgH="3970378">
            <p:pic>
              <p:nvPicPr>
                <p:cNvPr id="0" name="s916bfda309445df856b34eef8074ba0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4425" y="1700213"/>
                  <a:ext cx="7058025" cy="3970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8695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16013" y="404813"/>
            <a:ext cx="6913562" cy="64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9pPr>
          </a:lstStyle>
          <a:p>
            <a:pPr eaLnBrk="1" hangingPunct="1"/>
            <a:r>
              <a:rPr lang="zh-TW" altLang="en-US" sz="4000" dirty="0" smtClean="0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3000">
                      <a:schemeClr val="bg1"/>
                    </a:gs>
                    <a:gs pos="90000">
                      <a:srgbClr val="B1E739"/>
                    </a:gs>
                    <a:gs pos="100000">
                      <a:srgbClr val="329305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我的</a:t>
            </a:r>
            <a:r>
              <a:rPr lang="zh-TW" altLang="en-US" sz="4000" kern="1200" dirty="0" smtClean="0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3000">
                      <a:schemeClr val="bg1"/>
                    </a:gs>
                    <a:gs pos="90000">
                      <a:srgbClr val="B1E739"/>
                    </a:gs>
                    <a:gs pos="100000">
                      <a:srgbClr val="329305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戒毒防護網 </a:t>
            </a:r>
            <a:endParaRPr lang="zh-TW" altLang="en-US" sz="4000" kern="1200" dirty="0">
              <a:ln w="1905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43000">
                    <a:schemeClr val="bg1"/>
                  </a:gs>
                  <a:gs pos="90000">
                    <a:srgbClr val="B1E739"/>
                  </a:gs>
                  <a:gs pos="100000">
                    <a:srgbClr val="329305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763688" y="5949255"/>
            <a:ext cx="6624736" cy="57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Blip>
                <a:blip r:embed="rId7"/>
              </a:buBlip>
              <a:defRPr kumimoji="1" sz="320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8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lvl="1" indent="-269875">
              <a:lnSpc>
                <a:spcPct val="150000"/>
              </a:lnSpc>
              <a:spcBef>
                <a:spcPct val="0"/>
              </a:spcBef>
            </a:pPr>
            <a:r>
              <a:rPr lang="zh-TW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我的家人</a:t>
            </a:r>
            <a:r>
              <a:rPr lang="zh-TW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、</a:t>
            </a:r>
            <a:r>
              <a:rPr lang="zh-TW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我的朋友</a:t>
            </a:r>
            <a:r>
              <a:rPr lang="zh-TW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、</a:t>
            </a:r>
            <a:r>
              <a:rPr lang="zh-TW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其他的資源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z="2800" b="1" kern="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800" b="1" kern="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8224" name="s764e4b2c4f848ae8321c34db38958e6" r:id="rId3" imgW="7057143" imgH="3970378"/>
        </mc:Choice>
        <mc:Fallback>
          <p:control name="s764e4b2c4f848ae8321c34db38958e6" r:id="rId3" imgW="7057143" imgH="3970378">
            <p:pic>
              <p:nvPicPr>
                <p:cNvPr id="0" name="s764e4b2c4f848ae8321c34db38958e6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6013" y="1690688"/>
                  <a:ext cx="7056437" cy="3970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16013" y="404813"/>
            <a:ext cx="6913562" cy="64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9pPr>
          </a:lstStyle>
          <a:p>
            <a:pPr eaLnBrk="1" hangingPunct="1"/>
            <a:r>
              <a:rPr lang="zh-TW" altLang="en-US" sz="4000" kern="1200" dirty="0" smtClean="0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3000">
                      <a:schemeClr val="bg1"/>
                    </a:gs>
                    <a:gs pos="90000">
                      <a:srgbClr val="B1E739"/>
                    </a:gs>
                    <a:gs pos="100000">
                      <a:srgbClr val="329305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再造新人生 </a:t>
            </a:r>
            <a:r>
              <a:rPr lang="en-US" altLang="zh-TW" sz="4000" kern="1200" dirty="0" smtClean="0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3000">
                      <a:schemeClr val="bg1"/>
                    </a:gs>
                    <a:gs pos="90000">
                      <a:srgbClr val="B1E739"/>
                    </a:gs>
                    <a:gs pos="100000">
                      <a:srgbClr val="329305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</a:t>
            </a:r>
            <a:r>
              <a:rPr lang="zh-TW" altLang="en-US" sz="4000" kern="1200" dirty="0" smtClean="0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3000">
                      <a:schemeClr val="bg1"/>
                    </a:gs>
                    <a:gs pos="90000">
                      <a:srgbClr val="B1E739"/>
                    </a:gs>
                    <a:gs pos="100000">
                      <a:srgbClr val="329305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 我的戒毒宣言 </a:t>
            </a:r>
            <a:endParaRPr lang="zh-TW" altLang="en-US" sz="4000" kern="1200" dirty="0">
              <a:ln w="1905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43000">
                    <a:schemeClr val="bg1"/>
                  </a:gs>
                  <a:gs pos="90000">
                    <a:srgbClr val="B1E739"/>
                  </a:gs>
                  <a:gs pos="100000">
                    <a:srgbClr val="329305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9246" name="s556ace583e147119c9309deb717b173" r:id="rId3" imgW="7057143" imgH="3968279"/>
        </mc:Choice>
        <mc:Fallback>
          <p:control name="s556ace583e147119c9309deb717b173" r:id="rId3" imgW="7057143" imgH="3968279">
            <p:pic>
              <p:nvPicPr>
                <p:cNvPr id="0" name="s556ace583e147119c9309deb717b173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6013" y="1700213"/>
                  <a:ext cx="7056437" cy="3968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80" y="1524067"/>
            <a:ext cx="6624736" cy="4535607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16013" y="404813"/>
            <a:ext cx="6913562" cy="64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9pPr>
          </a:lstStyle>
          <a:p>
            <a:pPr eaLnBrk="1" hangingPunct="1"/>
            <a:r>
              <a:rPr lang="zh-TW" altLang="en-US" sz="4000" kern="1200" dirty="0" smtClean="0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3000">
                      <a:schemeClr val="bg1"/>
                    </a:gs>
                    <a:gs pos="90000">
                      <a:srgbClr val="B1E739"/>
                    </a:gs>
                    <a:gs pos="100000">
                      <a:srgbClr val="329305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簽署無毒誓約 </a:t>
            </a:r>
            <a:endParaRPr lang="zh-TW" altLang="en-US" sz="4000" kern="1200" dirty="0">
              <a:ln w="1905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43000">
                    <a:schemeClr val="bg1"/>
                  </a:gs>
                  <a:gs pos="90000">
                    <a:srgbClr val="B1E739"/>
                  </a:gs>
                  <a:gs pos="100000">
                    <a:srgbClr val="329305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436097" y="2204864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下定決心戒毒後，可到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無毒世界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基金會，簽署無毒誓約。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為自己，許下一個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終身幸福的盟約。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436097" y="4049777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http://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tw.drugfreeworld.org/takeaction/drug-free-pledge-signing.html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6926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c0f962e0-1421-4a67-8b23-ba41b00795cc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639&quot;/&gt;&lt;/object&gt;&lt;object type=&quot;3&quot; unique_id=&quot;10005&quot;&gt;&lt;property id=&quot;20148&quot; value=&quot;5&quot;/&gt;&lt;property id=&quot;20300&quot; value=&quot;Slide 2 - &amp;quot;我的戒癮計畫 &amp;quot;&quot;/&gt;&lt;property id=&quot;20307&quot; value=&quot;650&quot;/&gt;&lt;/object&gt;&lt;object type=&quot;3&quot; unique_id=&quot;10006&quot;&gt;&lt;property id=&quot;20148&quot; value=&quot;5&quot;/&gt;&lt;property id=&quot;20300&quot; value=&quot;Slide 3&quot;/&gt;&lt;property id=&quot;20307&quot; value=&quot;654&quot;/&gt;&lt;/object&gt;&lt;object type=&quot;3&quot; unique_id=&quot;10007&quot;&gt;&lt;property id=&quot;20148&quot; value=&quot;5&quot;/&gt;&lt;property id=&quot;20300&quot; value=&quot;Slide 4 - &amp;quot;我如何調整渴求的心情？ &amp;quot;&quot;/&gt;&lt;property id=&quot;20307&quot; value=&quot;661&quot;/&gt;&lt;/object&gt;&lt;object type=&quot;3&quot; unique_id=&quot;10008&quot;&gt;&lt;property id=&quot;20148&quot; value=&quot;5&quot;/&gt;&lt;property id=&quot;20300&quot; value=&quot;Slide 6 - &amp;quot;我如何面對毒友的召喚？ &amp;quot;&quot;/&gt;&lt;property id=&quot;20307&quot; value=&quot;662&quot;/&gt;&lt;/object&gt;&lt;object type=&quot;3&quot; unique_id=&quot;10009&quot;&gt;&lt;property id=&quot;20148&quot; value=&quot;5&quot;/&gt;&lt;property id=&quot;20300&quot; value=&quot;Slide 7&quot;/&gt;&lt;property id=&quot;20307&quot; value=&quot;658&quot;/&gt;&lt;/object&gt;&lt;object type=&quot;3&quot; unique_id=&quot;10011&quot;&gt;&lt;property id=&quot;20148&quot; value=&quot;5&quot;/&gt;&lt;property id=&quot;20300&quot; value=&quot;Slide 9&quot;/&gt;&lt;property id=&quot;20307&quot; value=&quot;651&quot;/&gt;&lt;/object&gt;&lt;object type=&quot;3&quot; unique_id=&quot;10012&quot;&gt;&lt;property id=&quot;20148&quot; value=&quot;5&quot;/&gt;&lt;property id=&quot;20300&quot; value=&quot;Slide 10&quot;/&gt;&lt;property id=&quot;20307&quot; value=&quot;663&quot;/&gt;&lt;/object&gt;&lt;object type=&quot;3&quot; unique_id=&quot;10014&quot;&gt;&lt;property id=&quot;20148&quot; value=&quot;5&quot;/&gt;&lt;property id=&quot;20300&quot; value=&quot;Slide 11&quot;/&gt;&lt;property id=&quot;20307&quot; value=&quot;653&quot;/&gt;&lt;/object&gt;&lt;object type=&quot;3&quot; unique_id=&quot;10015&quot;&gt;&lt;property id=&quot;20148&quot; value=&quot;5&quot;/&gt;&lt;property id=&quot;20300&quot; value=&quot;Slide 5&quot;/&gt;&lt;property id=&quot;20307&quot; value=&quot;666&quot;/&gt;&lt;/object&gt;&lt;object type=&quot;3&quot; unique_id=&quot;10016&quot;&gt;&lt;property id=&quot;20148&quot; value=&quot;5&quot;/&gt;&lt;property id=&quot;20300&quot; value=&quot;Slide 8&quot;/&gt;&lt;property id=&quot;20307&quot; value=&quot;664&quot;/&gt;&lt;/object&gt;&lt;object type=&quot;3&quot; unique_id=&quot;10017&quot;&gt;&lt;property id=&quot;20148&quot; value=&quot;5&quot;/&gt;&lt;property id=&quot;20300&quot; value=&quot;Slide 12&quot;/&gt;&lt;property id=&quot;20307&quot; value=&quot;665&quot;/&gt;&lt;/object&gt;&lt;/object&gt;&lt;/object&gt;&lt;/database&gt;"/>
  <p:tag name="SECTOMILLISECCONVERTED" val="1"/>
  <p:tag name="ARTICULATE_REFERENCE_TYPE_3" val="1"/>
  <p:tag name="ARTICULATE_REFERENCE_3" val="C:\Users\user\Dropbox\drugproject\P1_11\Final\courseintro.pdf"/>
  <p:tag name="ARTICULATE_REFERENCE_TITLE_3" val="課程簡介"/>
  <p:tag name="ARTICULATE_REFERENCE_ID_3" val="4fb75e12-f981-4f48-948f-70b3a935e5b3"/>
  <p:tag name="ARTICULATE_REFERENCE_TYPE_4" val="1"/>
  <p:tag name="ARTICULATE_REFERENCE_4" val="C:\Users\user\Dropbox\drugproject\P1_11\Final\成癮者團體心理治療指引.pdf"/>
  <p:tag name="ARTICULATE_REFERENCE_TITLE_4" val="教案教學指引"/>
  <p:tag name="ARTICULATE_REFERENCE_ID_4" val="f071928d-12f9-4f82-b9f1-eea40239a70a"/>
  <p:tag name="ARTICULATE_SLIDE_COUNT" val="9"/>
  <p:tag name="ARTICULATE_PROJECT_OPEN" val="1"/>
  <p:tag name="ARTICULATE_REFERENCE_TYPE_1" val="1"/>
  <p:tag name="ARTICULATE_REFERENCE_1" val="C:\Users\user\Dropbox\drugproject\P1_11\Final\writer.pdf"/>
  <p:tag name="ARTICULATE_REFERENCE_TITLE_1" val="教案作者簡介"/>
  <p:tag name="ARTICULATE_REFERENCE_ID_1" val="2f68e3c8-4ef1-4dab-8673-609ef264b232"/>
  <p:tag name="ARTICULATE_REFERENCE_TYPE_2" val="1"/>
  <p:tag name="ARTICULATE_REFERENCE_2" val="C:\Users\user\Dropbox\drugproject\P1_11\Final\courseintro.pdf"/>
  <p:tag name="ARTICULATE_REFERENCE_TITLE_2" val="課程簡介"/>
  <p:tag name="ARTICULATE_REFERENCE_ID_2" val="4fb75e12-f981-4f48-948f-70b3a935e5b3"/>
  <p:tag name="ARTICULATE_REFERENCE_COUNT" val="2"/>
  <p:tag name="ARTICULATE_REFERENCE_DESCRIPTION" val="請點選下列參考文件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98958-c:\users\user\desktop\drug_062215\p1_11\final\p1_11_m_final_062215.pptx"/>
  <p:tag name="ARTICULATE_PRESENTER_VERSION" val="7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8fdd6306-fcf7-4483-af90-042537cf970c"/>
  <p:tag name="VIDEO_SOURCE_TYPE" val="local"/>
  <p:tag name="OVERRIDE_SWF" val="YES"/>
  <p:tag name="THUMBNAIL_IS_PLACEHOLDER" val="False"/>
  <p:tag name="VIDEO_TITLE" val="P1_11_2.flv"/>
  <p:tag name="SWF_MOVIE_PATH" val="5crJvOFQGrd.mp4"/>
  <p:tag name="SWF_MOVIE_PATH_ORIGINAL" val="5crJvOFQGrd.mp4"/>
  <p:tag name="SWF_MOVIE_PATH_SOURCE" val="C:\Users\user\Desktop\drug_062215\m version video\P1_11_2.flv"/>
  <p:tag name="CONTAINER" val="movieloader"/>
  <p:tag name="ART_PLAYER" val="YES"/>
  <p:tag name="VIDEO_SHOW_CONTROLS" val="False"/>
  <p:tag name="WINDOW_SIZE_WIDTH" val="512"/>
  <p:tag name="WINDOW_SIZE_HEIGHT" val="288"/>
  <p:tag name="ARTICULATE_LAYER_TIMING" val="0.00"/>
  <p:tag name="VIDEO_MODE" val="video"/>
  <p:tag name="VIDEO_COMPRESSED_ON_IMPORT" val="True"/>
  <p:tag name="VIDEO_COMPRESS_ON_PUBLISH" val="True"/>
  <p:tag name="SWF_MOVIE_DURATION" val="158913"/>
  <p:tag name="VIDEO_KEY" val="b9da3c15-73f3-420b-a6eb-d9e5fa3b27d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團體討論 (二)"/>
  <p:tag name="AUDIO_ID" val="666"/>
  <p:tag name="ARTICULATE_NAV_LEVEL" val="1"/>
  <p:tag name="ARTICULATE_SLIDE_PRESENTER_GUID" val="22b8ab64-32d0-4222-a9e4-823ed85e77d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62"/>
  <p:tag name="ARTICULATE_NAV_LEVEL" val="1"/>
  <p:tag name="ARTICULATE_SLIDE_PRESENTER_GUID" val="22b8ab64-32d0-4222-a9e4-823ed85e77d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5c4de8ca-df2f-44fb-842e-7ed356dc209d"/>
  <p:tag name="VIDEO_SOURCE_TYPE" val="local"/>
  <p:tag name="OVERRIDE_SWF" val="YES"/>
  <p:tag name="THUMBNAIL_IS_PLACEHOLDER" val="False"/>
  <p:tag name="VIDEO_TITLE" val="P1_11_3.flv"/>
  <p:tag name="SWF_MOVIE_PATH" val="6psBdwy44yi.mp4"/>
  <p:tag name="SWF_MOVIE_PATH_ORIGINAL" val="6psBdwy44yi.mp4"/>
  <p:tag name="SWF_MOVIE_PATH_SOURCE" val="C:\Users\user\Desktop\drug_062215\m version video\P1_11_3.flv"/>
  <p:tag name="CONTAINER" val="movieloader"/>
  <p:tag name="ART_PLAYER" val="YES"/>
  <p:tag name="VIDEO_SHOW_CONTROLS" val="False"/>
  <p:tag name="WINDOW_SIZE_WIDTH" val="512"/>
  <p:tag name="WINDOW_SIZE_HEIGHT" val="288"/>
  <p:tag name="ARTICULATE_LAYER_TIMING" val="0.00"/>
  <p:tag name="VIDEO_MODE" val="video"/>
  <p:tag name="VIDEO_COMPRESSED_ON_IMPORT" val="True"/>
  <p:tag name="VIDEO_COMPRESS_ON_PUBLISH" val="True"/>
  <p:tag name="SWF_MOVIE_DURATION" val="457101"/>
  <p:tag name="VIDEO_KEY" val="3e08096d-ecd4-4d60-bc33-025028ecc15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51"/>
  <p:tag name="ARTICULATE_TITLE_TAG" val="我的戒毒防護網"/>
  <p:tag name="ARTICULATE_NAV_LEVEL" val="1"/>
  <p:tag name="ARTICULATE_SLIDE_PRESENTER_GUID" val="22b8ab64-32d0-4222-a9e4-823ed85e77d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4137ef91-2efb-45c3-a8ec-0a55fbd24e16"/>
  <p:tag name="VIDEO_SOURCE_TYPE" val="local"/>
  <p:tag name="OVERRIDE_SWF" val="YES"/>
  <p:tag name="THUMBNAIL_IS_PLACEHOLDER" val="False"/>
  <p:tag name="VIDEO_TITLE" val="P1_11_4.flv"/>
  <p:tag name="SWF_MOVIE_PATH" val="5pHJSFVPEJR.mp4"/>
  <p:tag name="SWF_MOVIE_PATH_ORIGINAL" val="5pHJSFVPEJR.mp4"/>
  <p:tag name="SWF_MOVIE_PATH_SOURCE" val="C:\Users\user\Desktop\drug_062215\m version video\P1_11_4.flv"/>
  <p:tag name="CONTAINER" val="movieloader"/>
  <p:tag name="ART_PLAYER" val="YES"/>
  <p:tag name="VIDEO_SHOW_CONTROLS" val="False"/>
  <p:tag name="WINDOW_SIZE_WIDTH" val="512"/>
  <p:tag name="WINDOW_SIZE_HEIGHT" val="288"/>
  <p:tag name="ARTICULATE_LAYER_TIMING" val="0.00"/>
  <p:tag name="VIDEO_MODE" val="video"/>
  <p:tag name="VIDEO_COMPRESSED_ON_IMPORT" val="True"/>
  <p:tag name="VIDEO_COMPRESS_ON_PUBLISH" val="True"/>
  <p:tag name="SWF_MOVIE_DURATION" val="493568"/>
  <p:tag name="VIDEO_KEY" val="51d55afc-7ad3-4091-a71b-85ee7d4b618f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53"/>
  <p:tag name="ARTICULATE_TITLE_TAG" val="再造新人生 - 我的戒毒宣言"/>
  <p:tag name="ARTICULATE_NAV_LEVEL" val="1"/>
  <p:tag name="ARTICULATE_SLIDE_PRESENTER_GUID" val="22b8ab64-32d0-4222-a9e4-823ed85e77d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2642f97b-7fa1-45a1-a1c8-b84819a5a2e1"/>
  <p:tag name="VIDEO_SOURCE_TYPE" val="local"/>
  <p:tag name="OVERRIDE_SWF" val="YES"/>
  <p:tag name="THUMBNAIL_IS_PLACEHOLDER" val="False"/>
  <p:tag name="VIDEO_TITLE" val="P1_11_5.flv"/>
  <p:tag name="SWF_MOVIE_PATH" val="6l6RmjvR2fy.mp4"/>
  <p:tag name="SWF_MOVIE_PATH_ORIGINAL" val="6l6RmjvR2fy.mp4"/>
  <p:tag name="SWF_MOVIE_PATH_SOURCE" val="C:\Users\user\Desktop\drug_062215\m version video\P1_11_5.flv"/>
  <p:tag name="CONTAINER" val="movieloader"/>
  <p:tag name="ART_PLAYER" val="YES"/>
  <p:tag name="VIDEO_SHOW_CONTROLS" val="False"/>
  <p:tag name="WINDOW_SIZE_WIDTH" val="512"/>
  <p:tag name="WINDOW_SIZE_HEIGHT" val="288"/>
  <p:tag name="ARTICULATE_LAYER_TIMING" val="0.00"/>
  <p:tag name="VIDEO_MODE" val="video"/>
  <p:tag name="VIDEO_COMPRESSED_ON_IMPORT" val="True"/>
  <p:tag name="VIDEO_COMPRESS_ON_PUBLISH" val="True"/>
  <p:tag name="SWF_MOVIE_DURATION" val="72422"/>
  <p:tag name="VIDEO_KEY" val="e3b0bf85-48a0-4bd4-b3aa-bf7644b2ee5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簽署無毒誓約"/>
  <p:tag name="AUDIO_ID" val="665"/>
  <p:tag name="ARTICULATE_NAV_LEVEL" val="1"/>
  <p:tag name="ARTICULATE_SLIDE_PRESENTER_GUID" val="22b8ab64-32d0-4222-a9e4-823ed85e77da"/>
  <p:tag name="ARTICULATE_SLIDE_PAUSE" val="1"/>
  <p:tag name="ARTICULATE_LOCK_SLIDE" val="0"/>
  <p:tag name="ARTICULATE_HIDE_SLIDE" val="0"/>
  <p:tag name="ARTICULATE_PLAYER_CONTROL_PREVIOUS" val="True"/>
  <p:tag name="ARTICULATE_PLAYER_CONTROL_NEXT" val="False"/>
  <p:tag name="ARTICULATE_USED_LAYOU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39"/>
  <p:tag name="ARTICULATE_TITLE_TAG" val="復元三部曲 階段三：堅定戒毒"/>
  <p:tag name="ARTICULATE_NAV_LEVEL" val="1"/>
  <p:tag name="ARTICULATE_SLIDE_PRESENTER_GUID" val="22b8ab64-32d0-4222-a9e4-823ed85e77da"/>
  <p:tag name="ARTICULATE_SLIDE_PAUSE" val="0"/>
  <p:tag name="ARTICULATE_LOCK_SLIDE" val="0"/>
  <p:tag name="ARTICULATE_HIDE_SLIDE" val="0"/>
  <p:tag name="ARTICULATE_PLAYER_CONTROL_PREVIOUS" val="False"/>
  <p:tag name="ARTICULATE_PLAYER_CONTROL_NEXT" val="True"/>
  <p:tag name="ARTICULATE_USED_LAYOUT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50"/>
  <p:tag name="ARTICULATE_NAV_LEVEL" val="1"/>
  <p:tag name="ARTICULATE_SLIDE_PRESENTER_GUID" val="22b8ab64-32d0-4222-a9e4-823ed85e77d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ff9059da-6fc2-4d4f-9d06-4067bdf88544"/>
  <p:tag name="VIDEO_SOURCE_TYPE" val="local"/>
  <p:tag name="OVERRIDE_SWF" val="YES"/>
  <p:tag name="THUMBNAIL_IS_PLACEHOLDER" val="False"/>
  <p:tag name="VIDEO_TITLE" val="P1_11_1.flv"/>
  <p:tag name="SWF_MOVIE_PATH" val="5bw9zaOBSzH.mp4"/>
  <p:tag name="SWF_MOVIE_PATH_ORIGINAL" val="5bw9zaOBSzH.mp4"/>
  <p:tag name="SWF_MOVIE_PATH_SOURCE" val="C:\Users\user\Desktop\drug_062215\m version video\P1_11_1.flv"/>
  <p:tag name="CONTAINER" val="movieloader"/>
  <p:tag name="ART_PLAYER" val="YES"/>
  <p:tag name="VIDEO_SHOW_CONTROLS" val="False"/>
  <p:tag name="WINDOW_SIZE_WIDTH" val="512"/>
  <p:tag name="WINDOW_SIZE_HEIGHT" val="288"/>
  <p:tag name="ARTICULATE_LAYER_TIMING" val="0.00"/>
  <p:tag name="VIDEO_MODE" val="video"/>
  <p:tag name="VIDEO_COMPRESSED_ON_IMPORT" val="True"/>
  <p:tag name="VIDEO_COMPRESS_ON_PUBLISH" val="True"/>
  <p:tag name="SWF_MOVIE_DURATION" val="390410"/>
  <p:tag name="VIDEO_KEY" val="a072d977-80ae-4559-acfc-87d345f5f2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54"/>
  <p:tag name="ARTICULATE_TITLE_TAG" val="團體討論 (一)"/>
  <p:tag name="ARTICULATE_NAV_LEVEL" val="1"/>
  <p:tag name="ARTICULATE_SLIDE_PRESENTER_GUID" val="22b8ab64-32d0-4222-a9e4-823ed85e77d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61"/>
  <p:tag name="ARTICULATE_NAV_LEVEL" val="1"/>
  <p:tag name="ARTICULATE_SLIDE_PRESENTER_GUID" val="22b8ab64-32d0-4222-a9e4-823ed85e77d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標楷體"/>
        <a:cs typeface="新細明體"/>
      </a:majorFont>
      <a:minorFont>
        <a:latin typeface="Arial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6558</TotalTime>
  <Words>941</Words>
  <Application>Microsoft Office PowerPoint</Application>
  <PresentationFormat>如螢幕大小 (4:3)</PresentationFormat>
  <Paragraphs>67</Paragraphs>
  <Slides>9</Slides>
  <Notes>9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2" baseType="lpstr">
      <vt:lpstr>預設簡報設計</vt:lpstr>
      <vt:lpstr>自訂設計</vt:lpstr>
      <vt:lpstr>PhotoImpact</vt:lpstr>
      <vt:lpstr>PowerPoint 簡報</vt:lpstr>
      <vt:lpstr>我的戒癮計畫 </vt:lpstr>
      <vt:lpstr>PowerPoint 簡報</vt:lpstr>
      <vt:lpstr>我如何調整渴求的心情？ </vt:lpstr>
      <vt:lpstr>PowerPoint 簡報</vt:lpstr>
      <vt:lpstr>我如何面對毒友的召喚？ </vt:lpstr>
      <vt:lpstr>PowerPoint 簡報</vt:lpstr>
      <vt:lpstr>PowerPoint 簡報</vt:lpstr>
      <vt:lpstr>PowerPoint 簡報</vt:lpstr>
    </vt:vector>
  </TitlesOfParts>
  <Company>My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Customer</dc:creator>
  <cp:lastModifiedBy>user</cp:lastModifiedBy>
  <cp:revision>559</cp:revision>
  <dcterms:created xsi:type="dcterms:W3CDTF">2006-06-17T07:45:00Z</dcterms:created>
  <dcterms:modified xsi:type="dcterms:W3CDTF">2015-08-03T08:55:33Z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復元三部曲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94101C82-C768-4596-3F3F-6A3F3F7E3F36</vt:lpwstr>
  </property>
  <property fmtid="{D5CDD505-2E9C-101B-9397-08002B2CF9AE}" pid="6" name="ArticulateProjectFull">
    <vt:lpwstr>C:\Users\user\Desktop\drug_062215\P1_11\Final\p1_11_m_final_062215.ppta</vt:lpwstr>
  </property>
</Properties>
</file>